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8"/>
  </p:notesMasterIdLst>
  <p:sldIdLst>
    <p:sldId id="256" r:id="rId2"/>
    <p:sldId id="257" r:id="rId3"/>
    <p:sldId id="258" r:id="rId4"/>
    <p:sldId id="260" r:id="rId5"/>
    <p:sldId id="282" r:id="rId6"/>
    <p:sldId id="261" r:id="rId7"/>
    <p:sldId id="262" r:id="rId8"/>
    <p:sldId id="264" r:id="rId9"/>
    <p:sldId id="270" r:id="rId10"/>
    <p:sldId id="265" r:id="rId11"/>
    <p:sldId id="271" r:id="rId12"/>
    <p:sldId id="266" r:id="rId13"/>
    <p:sldId id="267" r:id="rId14"/>
    <p:sldId id="272" r:id="rId15"/>
    <p:sldId id="273" r:id="rId16"/>
    <p:sldId id="274" r:id="rId17"/>
    <p:sldId id="276" r:id="rId18"/>
    <p:sldId id="277" r:id="rId19"/>
    <p:sldId id="278" r:id="rId20"/>
    <p:sldId id="283" r:id="rId21"/>
    <p:sldId id="263" r:id="rId22"/>
    <p:sldId id="268" r:id="rId23"/>
    <p:sldId id="269" r:id="rId24"/>
    <p:sldId id="279" r:id="rId25"/>
    <p:sldId id="280" r:id="rId26"/>
    <p:sldId id="284" r:id="rId27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44" autoAdjust="0"/>
  </p:normalViewPr>
  <p:slideViewPr>
    <p:cSldViewPr>
      <p:cViewPr>
        <p:scale>
          <a:sx n="84" d="100"/>
          <a:sy n="84" d="100"/>
        </p:scale>
        <p:origin x="-87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CE360F-0A84-40EA-B1C4-A9AC7BA78768}" type="datetimeFigureOut">
              <a:rPr lang="pl-PL" smtClean="0"/>
              <a:t>2017-01-12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EA820C-C734-4CAD-88B4-81CAC4B1E1C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75492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A820C-C734-4CAD-88B4-81CAC4B1E1C2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80834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980728"/>
            <a:ext cx="7272808" cy="1470025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pl-PL" altLang="zh-CN" smtClean="0"/>
              <a:t>Kliknij, aby edytować styl</a:t>
            </a:r>
            <a:endParaRPr lang="zh-CN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56490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altLang="zh-CN" smtClean="0"/>
              <a:t>Kliknij, aby edytować styl wzorca podtytułu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17FA3B-C404-4317-B0BC-953931111309}" type="datetimeFigureOut">
              <a:rPr lang="pl-PL" smtClean="0"/>
              <a:t>2017-01-12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0659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zh-CN" smtClean="0"/>
              <a:t>Kliknij, aby edytować styl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altLang="zh-CN" smtClean="0"/>
              <a:t>Kliknij, aby edytować style wzorca tekstu</a:t>
            </a:r>
          </a:p>
          <a:p>
            <a:pPr lvl="1"/>
            <a:r>
              <a:rPr lang="pl-PL" altLang="zh-CN" smtClean="0"/>
              <a:t>Drugi poziom</a:t>
            </a:r>
          </a:p>
          <a:p>
            <a:pPr lvl="2"/>
            <a:r>
              <a:rPr lang="pl-PL" altLang="zh-CN" smtClean="0"/>
              <a:t>Trzeci poziom</a:t>
            </a:r>
          </a:p>
          <a:p>
            <a:pPr lvl="3"/>
            <a:r>
              <a:rPr lang="pl-PL" altLang="zh-CN" smtClean="0"/>
              <a:t>Czwarty poziom</a:t>
            </a:r>
          </a:p>
          <a:p>
            <a:pPr lvl="4"/>
            <a:r>
              <a:rPr lang="pl-PL" altLang="zh-CN" smtClean="0"/>
              <a:t>Piąty poziom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17FA3B-C404-4317-B0BC-953931111309}" type="datetimeFigureOut">
              <a:rPr lang="pl-PL" smtClean="0"/>
              <a:t>2017-01-12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98323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altLang="zh-CN" smtClean="0"/>
              <a:t>Kliknij, aby edytować styl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altLang="zh-CN" smtClean="0"/>
              <a:t>Kliknij, aby edytować style wzorca tekstu</a:t>
            </a:r>
          </a:p>
          <a:p>
            <a:pPr lvl="1"/>
            <a:r>
              <a:rPr lang="pl-PL" altLang="zh-CN" smtClean="0"/>
              <a:t>Drugi poziom</a:t>
            </a:r>
          </a:p>
          <a:p>
            <a:pPr lvl="2"/>
            <a:r>
              <a:rPr lang="pl-PL" altLang="zh-CN" smtClean="0"/>
              <a:t>Trzeci poziom</a:t>
            </a:r>
          </a:p>
          <a:p>
            <a:pPr lvl="3"/>
            <a:r>
              <a:rPr lang="pl-PL" altLang="zh-CN" smtClean="0"/>
              <a:t>Czwarty poziom</a:t>
            </a:r>
          </a:p>
          <a:p>
            <a:pPr lvl="4"/>
            <a:r>
              <a:rPr lang="pl-PL" altLang="zh-CN" smtClean="0"/>
              <a:t>Piąty poziom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17FA3B-C404-4317-B0BC-953931111309}" type="datetimeFigureOut">
              <a:rPr lang="pl-PL" smtClean="0"/>
              <a:t>2017-01-12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61713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zh-CN" smtClean="0"/>
              <a:t>Kliknij, aby edytować styl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altLang="zh-CN" smtClean="0"/>
              <a:t>Kliknij, aby edytować style wzorca tekstu</a:t>
            </a:r>
          </a:p>
          <a:p>
            <a:pPr lvl="1"/>
            <a:r>
              <a:rPr lang="pl-PL" altLang="zh-CN" smtClean="0"/>
              <a:t>Drugi poziom</a:t>
            </a:r>
          </a:p>
          <a:p>
            <a:pPr lvl="2"/>
            <a:r>
              <a:rPr lang="pl-PL" altLang="zh-CN" smtClean="0"/>
              <a:t>Trzeci poziom</a:t>
            </a:r>
          </a:p>
          <a:p>
            <a:pPr lvl="3"/>
            <a:r>
              <a:rPr lang="pl-PL" altLang="zh-CN" smtClean="0"/>
              <a:t>Czwarty poziom</a:t>
            </a:r>
          </a:p>
          <a:p>
            <a:pPr lvl="4"/>
            <a:r>
              <a:rPr lang="pl-PL" altLang="zh-CN" smtClean="0"/>
              <a:t>Piąty poziom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17FA3B-C404-4317-B0BC-953931111309}" type="datetimeFigureOut">
              <a:rPr lang="pl-PL" smtClean="0"/>
              <a:t>2017-01-12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700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altLang="zh-CN" smtClean="0"/>
              <a:t>Kliknij, aby edytować styl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altLang="zh-CN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17FA3B-C404-4317-B0BC-953931111309}" type="datetimeFigureOut">
              <a:rPr lang="pl-PL" smtClean="0"/>
              <a:t>2017-01-12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77545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zh-CN" smtClean="0"/>
              <a:t>Kliknij, aby edytować styl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altLang="zh-CN" smtClean="0"/>
              <a:t>Kliknij, aby edytować style wzorca tekstu</a:t>
            </a:r>
          </a:p>
          <a:p>
            <a:pPr lvl="1"/>
            <a:r>
              <a:rPr lang="pl-PL" altLang="zh-CN" smtClean="0"/>
              <a:t>Drugi poziom</a:t>
            </a:r>
          </a:p>
          <a:p>
            <a:pPr lvl="2"/>
            <a:r>
              <a:rPr lang="pl-PL" altLang="zh-CN" smtClean="0"/>
              <a:t>Trzeci poziom</a:t>
            </a:r>
          </a:p>
          <a:p>
            <a:pPr lvl="3"/>
            <a:r>
              <a:rPr lang="pl-PL" altLang="zh-CN" smtClean="0"/>
              <a:t>Czwarty poziom</a:t>
            </a:r>
          </a:p>
          <a:p>
            <a:pPr lvl="4"/>
            <a:r>
              <a:rPr lang="pl-PL" altLang="zh-CN" smtClean="0"/>
              <a:t>Piąty poziom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altLang="zh-CN" smtClean="0"/>
              <a:t>Kliknij, aby edytować style wzorca tekstu</a:t>
            </a:r>
          </a:p>
          <a:p>
            <a:pPr lvl="1"/>
            <a:r>
              <a:rPr lang="pl-PL" altLang="zh-CN" smtClean="0"/>
              <a:t>Drugi poziom</a:t>
            </a:r>
          </a:p>
          <a:p>
            <a:pPr lvl="2"/>
            <a:r>
              <a:rPr lang="pl-PL" altLang="zh-CN" smtClean="0"/>
              <a:t>Trzeci poziom</a:t>
            </a:r>
          </a:p>
          <a:p>
            <a:pPr lvl="3"/>
            <a:r>
              <a:rPr lang="pl-PL" altLang="zh-CN" smtClean="0"/>
              <a:t>Czwarty poziom</a:t>
            </a:r>
          </a:p>
          <a:p>
            <a:pPr lvl="4"/>
            <a:r>
              <a:rPr lang="pl-PL" altLang="zh-CN" smtClean="0"/>
              <a:t>Piąty poziom</a:t>
            </a:r>
            <a:endParaRPr lang="zh-CN" alt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17FA3B-C404-4317-B0BC-953931111309}" type="datetimeFigureOut">
              <a:rPr lang="pl-PL" smtClean="0"/>
              <a:t>2017-01-12</a:t>
            </a:fld>
            <a:endParaRPr lang="pl-P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8761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altLang="zh-CN" smtClean="0"/>
              <a:t>Kliknij, aby edytować styl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altLang="zh-CN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altLang="zh-CN" smtClean="0"/>
              <a:t>Kliknij, aby edytować style wzorca tekstu</a:t>
            </a:r>
          </a:p>
          <a:p>
            <a:pPr lvl="1"/>
            <a:r>
              <a:rPr lang="pl-PL" altLang="zh-CN" smtClean="0"/>
              <a:t>Drugi poziom</a:t>
            </a:r>
          </a:p>
          <a:p>
            <a:pPr lvl="2"/>
            <a:r>
              <a:rPr lang="pl-PL" altLang="zh-CN" smtClean="0"/>
              <a:t>Trzeci poziom</a:t>
            </a:r>
          </a:p>
          <a:p>
            <a:pPr lvl="3"/>
            <a:r>
              <a:rPr lang="pl-PL" altLang="zh-CN" smtClean="0"/>
              <a:t>Czwarty poziom</a:t>
            </a:r>
          </a:p>
          <a:p>
            <a:pPr lvl="4"/>
            <a:r>
              <a:rPr lang="pl-PL" altLang="zh-CN" smtClean="0"/>
              <a:t>Piąty poziom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altLang="zh-CN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altLang="zh-CN" smtClean="0"/>
              <a:t>Kliknij, aby edytować style wzorca tekstu</a:t>
            </a:r>
          </a:p>
          <a:p>
            <a:pPr lvl="1"/>
            <a:r>
              <a:rPr lang="pl-PL" altLang="zh-CN" smtClean="0"/>
              <a:t>Drugi poziom</a:t>
            </a:r>
          </a:p>
          <a:p>
            <a:pPr lvl="2"/>
            <a:r>
              <a:rPr lang="pl-PL" altLang="zh-CN" smtClean="0"/>
              <a:t>Trzeci poziom</a:t>
            </a:r>
          </a:p>
          <a:p>
            <a:pPr lvl="3"/>
            <a:r>
              <a:rPr lang="pl-PL" altLang="zh-CN" smtClean="0"/>
              <a:t>Czwarty poziom</a:t>
            </a:r>
          </a:p>
          <a:p>
            <a:pPr lvl="4"/>
            <a:r>
              <a:rPr lang="pl-PL" altLang="zh-CN" smtClean="0"/>
              <a:t>Piąty poziom</a:t>
            </a:r>
            <a:endParaRPr lang="zh-CN" alt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17FA3B-C404-4317-B0BC-953931111309}" type="datetimeFigureOut">
              <a:rPr lang="pl-PL" smtClean="0"/>
              <a:t>2017-01-12</a:t>
            </a:fld>
            <a:endParaRPr lang="pl-PL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02976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zh-CN" smtClean="0"/>
              <a:t>Kliknij, aby edytować styl</a:t>
            </a:r>
            <a:endParaRPr lang="zh-CN" alt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17FA3B-C404-4317-B0BC-953931111309}" type="datetimeFigureOut">
              <a:rPr lang="pl-PL" smtClean="0"/>
              <a:t>2017-01-12</a:t>
            </a:fld>
            <a:endParaRPr lang="pl-P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01301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17FA3B-C404-4317-B0BC-953931111309}" type="datetimeFigureOut">
              <a:rPr lang="pl-PL" smtClean="0"/>
              <a:t>2017-01-12</a:t>
            </a:fld>
            <a:endParaRPr lang="pl-PL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44427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altLang="zh-CN" smtClean="0"/>
              <a:t>Kliknij, aby edytować styl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altLang="zh-CN" smtClean="0"/>
              <a:t>Kliknij, aby edytować style wzorca tekstu</a:t>
            </a:r>
          </a:p>
          <a:p>
            <a:pPr lvl="1"/>
            <a:r>
              <a:rPr lang="pl-PL" altLang="zh-CN" smtClean="0"/>
              <a:t>Drugi poziom</a:t>
            </a:r>
          </a:p>
          <a:p>
            <a:pPr lvl="2"/>
            <a:r>
              <a:rPr lang="pl-PL" altLang="zh-CN" smtClean="0"/>
              <a:t>Trzeci poziom</a:t>
            </a:r>
          </a:p>
          <a:p>
            <a:pPr lvl="3"/>
            <a:r>
              <a:rPr lang="pl-PL" altLang="zh-CN" smtClean="0"/>
              <a:t>Czwarty poziom</a:t>
            </a:r>
          </a:p>
          <a:p>
            <a:pPr lvl="4"/>
            <a:r>
              <a:rPr lang="pl-PL" altLang="zh-CN" smtClean="0"/>
              <a:t>Piąty poziom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altLang="zh-CN" smtClean="0"/>
              <a:t>Kliknij, aby edytować style wzorca tekstu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17FA3B-C404-4317-B0BC-953931111309}" type="datetimeFigureOut">
              <a:rPr lang="pl-PL" smtClean="0"/>
              <a:t>2017-01-12</a:t>
            </a:fld>
            <a:endParaRPr lang="pl-P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1410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altLang="zh-CN" smtClean="0"/>
              <a:t>Kliknij, aby edytować styl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altLang="zh-CN" noProof="0" smtClean="0"/>
              <a:t>Kliknij ikonę, aby dodać obraz</a:t>
            </a:r>
            <a:endParaRPr lang="zh-CN" alt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altLang="zh-CN" smtClean="0"/>
              <a:t>Kliknij, aby edytować style wzorca tekstu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17FA3B-C404-4317-B0BC-953931111309}" type="datetimeFigureOut">
              <a:rPr lang="pl-PL" smtClean="0"/>
              <a:t>2017-01-12</a:t>
            </a:fld>
            <a:endParaRPr lang="pl-P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6856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42988" y="188913"/>
            <a:ext cx="7777162" cy="78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zh-CN" smtClean="0"/>
              <a:t>Kliknij, aby edytować styl</a:t>
            </a:r>
            <a:endParaRPr lang="zh-CN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28775"/>
            <a:ext cx="8229600" cy="449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zh-CN" smtClean="0"/>
              <a:t>Kliknij, aby edytować style wzorca tekstu</a:t>
            </a:r>
          </a:p>
          <a:p>
            <a:pPr lvl="1"/>
            <a:r>
              <a:rPr lang="pl-PL" altLang="zh-CN" smtClean="0"/>
              <a:t>Drugi poziom</a:t>
            </a:r>
          </a:p>
          <a:p>
            <a:pPr lvl="2"/>
            <a:r>
              <a:rPr lang="pl-PL" altLang="zh-CN" smtClean="0"/>
              <a:t>Trzeci poziom</a:t>
            </a:r>
          </a:p>
          <a:p>
            <a:pPr lvl="3"/>
            <a:r>
              <a:rPr lang="pl-PL" altLang="zh-CN" smtClean="0"/>
              <a:t>Czwarty poziom</a:t>
            </a:r>
          </a:p>
          <a:p>
            <a:pPr lvl="4"/>
            <a:r>
              <a:rPr lang="pl-PL" altLang="zh-CN" smtClean="0"/>
              <a:t>Piąty poziom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FD17FA3B-C404-4317-B0BC-953931111309}" type="datetimeFigureOut">
              <a:rPr lang="pl-PL" smtClean="0"/>
              <a:t>2017-01-12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FFC0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C000"/>
          </a:solidFill>
          <a:latin typeface="Calibri" pitchFamily="34" charset="0"/>
          <a:ea typeface="宋体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C000"/>
          </a:solidFill>
          <a:latin typeface="Calibri" pitchFamily="34" charset="0"/>
          <a:ea typeface="宋体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C000"/>
          </a:solidFill>
          <a:latin typeface="Calibri" pitchFamily="34" charset="0"/>
          <a:ea typeface="宋体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C000"/>
          </a:solidFill>
          <a:latin typeface="Calibri" pitchFamily="34" charset="0"/>
          <a:ea typeface="宋体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C000"/>
          </a:solidFill>
          <a:latin typeface="Calibri" pitchFamily="34" charset="0"/>
          <a:ea typeface="宋体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C000"/>
          </a:solidFill>
          <a:latin typeface="Calibri" pitchFamily="34" charset="0"/>
          <a:ea typeface="宋体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C000"/>
          </a:solidFill>
          <a:latin typeface="Calibri" pitchFamily="34" charset="0"/>
          <a:ea typeface="宋体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FC000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00206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002060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002060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00206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95536" y="1124744"/>
            <a:ext cx="8496944" cy="147002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pl-PL" b="1" dirty="0" smtClean="0"/>
              <a:t>„KSIĄŻKI </a:t>
            </a:r>
            <a:r>
              <a:rPr lang="pl-PL" b="1" dirty="0"/>
              <a:t> </a:t>
            </a:r>
            <a:r>
              <a:rPr lang="pl-PL" b="1" dirty="0" smtClean="0"/>
              <a:t>NASZYCH MARZEŃ”</a:t>
            </a:r>
            <a:endParaRPr lang="pl-PL" b="1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07504" y="2924944"/>
            <a:ext cx="6400800" cy="1752600"/>
          </a:xfrm>
        </p:spPr>
        <p:txBody>
          <a:bodyPr/>
          <a:lstStyle/>
          <a:p>
            <a:r>
              <a:rPr lang="pl-PL" b="1" dirty="0" smtClean="0"/>
              <a:t> </a:t>
            </a:r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28489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7777162" cy="129614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pl-PL" b="1" dirty="0" smtClean="0"/>
              <a:t>KLUB POSZUKIWACZY PRZYGÓD – AGNIESZKA STELMASZYK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1. </a:t>
            </a:r>
            <a:r>
              <a:rPr lang="pl-PL" b="1" dirty="0" smtClean="0"/>
              <a:t>„Zmora doktora Melchiora”</a:t>
            </a:r>
          </a:p>
          <a:p>
            <a:r>
              <a:rPr lang="pl-PL" dirty="0" smtClean="0"/>
              <a:t>2. </a:t>
            </a:r>
            <a:r>
              <a:rPr lang="pl-PL" b="1" dirty="0" smtClean="0"/>
              <a:t>„Moneta zagłady”</a:t>
            </a:r>
          </a:p>
          <a:p>
            <a:r>
              <a:rPr lang="pl-PL" dirty="0" smtClean="0"/>
              <a:t>3. </a:t>
            </a:r>
            <a:r>
              <a:rPr lang="pl-PL" b="1" dirty="0" smtClean="0"/>
              <a:t>„Ucieczka szalonego rumaka”</a:t>
            </a:r>
          </a:p>
          <a:p>
            <a:endParaRPr lang="pl-PL" b="1" dirty="0" smtClean="0"/>
          </a:p>
          <a:p>
            <a:pPr marL="0" indent="0" algn="ctr">
              <a:buNone/>
            </a:pPr>
            <a:r>
              <a:rPr lang="pl-PL" dirty="0" smtClean="0"/>
              <a:t>Przygody Przemka i jego przyjaciół.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3169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771800" y="980728"/>
            <a:ext cx="5832648" cy="136815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pl-PL" b="1" dirty="0" smtClean="0"/>
              <a:t>„ZEZIA, GILER I OCZAK” - Agnieszka Chylińska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79512" y="1628800"/>
            <a:ext cx="8229600" cy="4497388"/>
          </a:xfrm>
        </p:spPr>
        <p:txBody>
          <a:bodyPr/>
          <a:lstStyle/>
          <a:p>
            <a:pPr marL="0" indent="0">
              <a:buNone/>
            </a:pPr>
            <a:endParaRPr lang="pl-PL" dirty="0"/>
          </a:p>
          <a:p>
            <a:endParaRPr lang="pl-PL" dirty="0" smtClean="0"/>
          </a:p>
          <a:p>
            <a:endParaRPr lang="pl-PL" dirty="0"/>
          </a:p>
        </p:txBody>
      </p:sp>
      <p:sp>
        <p:nvSpPr>
          <p:cNvPr id="7" name="Tytuł 1"/>
          <p:cNvSpPr txBox="1">
            <a:spLocks/>
          </p:cNvSpPr>
          <p:nvPr/>
        </p:nvSpPr>
        <p:spPr bwMode="auto">
          <a:xfrm>
            <a:off x="827584" y="3140968"/>
            <a:ext cx="6337790" cy="2304256"/>
          </a:xfrm>
          <a:prstGeom prst="rect">
            <a:avLst/>
          </a:prstGeom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b="1" dirty="0" smtClean="0"/>
              <a:t>„ZEZIA I WSZYSTKIE PROBLEMY ŚWIATA”</a:t>
            </a:r>
          </a:p>
          <a:p>
            <a:r>
              <a:rPr lang="pl-PL" b="1" dirty="0" smtClean="0"/>
              <a:t> - Agnieszka Chylińska</a:t>
            </a:r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289865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03648" y="188913"/>
            <a:ext cx="6624736" cy="136787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pl-PL" b="1" dirty="0" smtClean="0"/>
              <a:t>SERIA: FELIX, NET I NIKA </a:t>
            </a:r>
            <a:br>
              <a:rPr lang="pl-PL" b="1" dirty="0" smtClean="0"/>
            </a:br>
            <a:r>
              <a:rPr lang="pl-PL" b="1" dirty="0" smtClean="0"/>
              <a:t>– RAFAŁ KOSIK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pl-PL" dirty="0" smtClean="0"/>
          </a:p>
          <a:p>
            <a:r>
              <a:rPr lang="pl-PL" dirty="0" smtClean="0"/>
              <a:t>„Feliks, Net i </a:t>
            </a:r>
            <a:r>
              <a:rPr lang="pl-PL" dirty="0" err="1" smtClean="0"/>
              <a:t>Nika</a:t>
            </a:r>
            <a:r>
              <a:rPr lang="pl-PL" dirty="0" smtClean="0"/>
              <a:t> oraz Świat Zero 2”</a:t>
            </a:r>
          </a:p>
          <a:p>
            <a:r>
              <a:rPr lang="pl-PL" dirty="0" smtClean="0"/>
              <a:t>„Feliks</a:t>
            </a:r>
            <a:r>
              <a:rPr lang="pl-PL" dirty="0"/>
              <a:t>, Net i </a:t>
            </a:r>
            <a:r>
              <a:rPr lang="pl-PL" dirty="0" err="1"/>
              <a:t>Nika</a:t>
            </a:r>
            <a:r>
              <a:rPr lang="pl-PL" dirty="0"/>
              <a:t> </a:t>
            </a:r>
            <a:r>
              <a:rPr lang="pl-PL" dirty="0" smtClean="0"/>
              <a:t>oraz Teoretycznie Możliwa Katastrofa”</a:t>
            </a:r>
          </a:p>
          <a:p>
            <a:r>
              <a:rPr lang="pl-PL" dirty="0" smtClean="0"/>
              <a:t>„Feliks</a:t>
            </a:r>
            <a:r>
              <a:rPr lang="pl-PL" dirty="0"/>
              <a:t>, Net i </a:t>
            </a:r>
            <a:r>
              <a:rPr lang="pl-PL" dirty="0" err="1"/>
              <a:t>Nika</a:t>
            </a:r>
            <a:r>
              <a:rPr lang="pl-PL" dirty="0"/>
              <a:t> oraz(nie</a:t>
            </a:r>
            <a:r>
              <a:rPr lang="pl-PL" dirty="0" smtClean="0"/>
              <a:t>) Bezpieczne Dorastanie”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9291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75656" y="188913"/>
            <a:ext cx="6480720" cy="122386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pl-PL" b="1" dirty="0" smtClean="0"/>
              <a:t>SERIA: KRONIKI ARCHEO – AGNIESZKA STELMASZYK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b="1" dirty="0" smtClean="0"/>
          </a:p>
          <a:p>
            <a:pPr algn="ctr"/>
            <a:r>
              <a:rPr lang="pl-PL" b="1" dirty="0" smtClean="0"/>
              <a:t>„Tajemnica klejnotu </a:t>
            </a:r>
            <a:r>
              <a:rPr lang="pl-PL" b="1" dirty="0" err="1" smtClean="0"/>
              <a:t>Nefreteti</a:t>
            </a:r>
            <a:r>
              <a:rPr lang="pl-PL" b="1" dirty="0" smtClean="0"/>
              <a:t>” </a:t>
            </a:r>
            <a:r>
              <a:rPr lang="pl-PL" dirty="0" smtClean="0"/>
              <a:t>to zapierająca dech w piersiach przygoda piątki przyjaciół, odkrywanie tajemnic, legend, zapomnianych historii, zaglądanie do zakurzonych ksiąg, tajemniczych komnat  i nikomu nieznanych grobowców.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8385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75656" y="188913"/>
            <a:ext cx="6480720" cy="129587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smtClean="0"/>
              <a:t>Seria: TERRA INCOGNITA- AGNIESZKA STELMASZYK</a:t>
            </a:r>
            <a:br>
              <a:rPr lang="pl-PL" b="1" dirty="0" smtClean="0"/>
            </a:b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l-PL" dirty="0" smtClean="0"/>
              <a:t>1</a:t>
            </a:r>
            <a:r>
              <a:rPr lang="pl-PL" b="1" dirty="0" smtClean="0"/>
              <a:t>. „Tajemnica gwiezdnego jeziora”- </a:t>
            </a:r>
            <a:r>
              <a:rPr lang="pl-PL" dirty="0" smtClean="0"/>
              <a:t>nieznany bezkresny kontynent, egzotyczne zwierzęta, tajemnica kryjąca się gdzieś na dnie Gwiezdnego Jeziora.</a:t>
            </a:r>
          </a:p>
          <a:p>
            <a:pPr algn="just"/>
            <a:r>
              <a:rPr lang="pl-PL" dirty="0" smtClean="0"/>
              <a:t>2 </a:t>
            </a:r>
            <a:r>
              <a:rPr lang="pl-PL" b="1" dirty="0" smtClean="0"/>
              <a:t>„Wybrzeże szkieletów” </a:t>
            </a:r>
            <a:r>
              <a:rPr lang="pl-PL" dirty="0" smtClean="0"/>
              <a:t>– tajemnice ludu San, wraki portugalskich okrętów, cuda natury.</a:t>
            </a:r>
          </a:p>
          <a:p>
            <a:pPr algn="just"/>
            <a:r>
              <a:rPr lang="pl-PL" dirty="0" smtClean="0"/>
              <a:t>3. </a:t>
            </a:r>
            <a:r>
              <a:rPr lang="pl-PL" b="1" dirty="0" smtClean="0"/>
              <a:t>„Zaklinacze wiatru” </a:t>
            </a:r>
            <a:r>
              <a:rPr lang="pl-PL" dirty="0" smtClean="0"/>
              <a:t>– legendy, skarby sułtana, dzika natura.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5575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7776864" cy="122413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pl-PL" sz="4000" b="1" dirty="0" smtClean="0"/>
              <a:t>„MARCEL I ZAGADKA PRADZIADKA” – ANNA BODEREK-POCHEĆ</a:t>
            </a:r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pl-PL" sz="2400" dirty="0" smtClean="0"/>
              <a:t>Trzymająca w napięciu akcja, </a:t>
            </a:r>
            <a:endParaRPr lang="pl-PL" sz="2400" dirty="0"/>
          </a:p>
          <a:p>
            <a:pPr marL="0" indent="0" algn="ctr">
              <a:buNone/>
            </a:pPr>
            <a:r>
              <a:rPr lang="pl-PL" sz="2400" dirty="0" smtClean="0"/>
              <a:t>pilnie strzeżone tajemnice, wskazówki</a:t>
            </a:r>
          </a:p>
          <a:p>
            <a:pPr marL="0" indent="0" algn="ctr">
              <a:buNone/>
            </a:pPr>
            <a:r>
              <a:rPr lang="pl-PL" sz="2400" dirty="0" smtClean="0"/>
              <a:t> i zagadki godne następców </a:t>
            </a:r>
          </a:p>
          <a:p>
            <a:pPr marL="0" indent="0" algn="ctr">
              <a:buNone/>
            </a:pPr>
            <a:r>
              <a:rPr lang="pl-PL" sz="2400" dirty="0" smtClean="0"/>
              <a:t>Sherlocka Holmesa.</a:t>
            </a:r>
          </a:p>
          <a:p>
            <a:pPr marL="0" indent="0" algn="ctr">
              <a:buNone/>
            </a:pPr>
            <a:endParaRPr lang="pl-PL" sz="2400" dirty="0" smtClean="0"/>
          </a:p>
          <a:p>
            <a:pPr marL="0" indent="0" algn="just">
              <a:buNone/>
            </a:pPr>
            <a:r>
              <a:rPr lang="pl-PL" sz="2400" i="1" dirty="0" smtClean="0"/>
              <a:t>To miały być zwyczajne wakacje u dziadków. Wszystko się zmienia, gdy w ręce Marcela wpada notatnik pradziadka                         i tajemniczy klucz. Czyżby plotka o zaginionym skarbie miała się okazać prawdą?</a:t>
            </a:r>
            <a:endParaRPr lang="pl-PL" sz="2400" i="1" dirty="0"/>
          </a:p>
        </p:txBody>
      </p:sp>
    </p:spTree>
    <p:extLst>
      <p:ext uri="{BB962C8B-B14F-4D97-AF65-F5344CB8AC3E}">
        <p14:creationId xmlns:p14="http://schemas.microsoft.com/office/powerpoint/2010/main" val="86189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200801" cy="18002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pl-PL" sz="4000" b="1" dirty="0" smtClean="0"/>
              <a:t>„STAŚ I NEL. </a:t>
            </a:r>
            <a:br>
              <a:rPr lang="pl-PL" sz="4000" b="1" dirty="0" smtClean="0"/>
            </a:br>
            <a:r>
              <a:rPr lang="pl-PL" sz="4000" b="1" dirty="0" smtClean="0"/>
              <a:t>ZAGINIONY KLEJNOT INDII” </a:t>
            </a:r>
            <a:br>
              <a:rPr lang="pl-PL" sz="4000" b="1" dirty="0" smtClean="0"/>
            </a:br>
            <a:r>
              <a:rPr lang="pl-PL" sz="4000" b="1" dirty="0" smtClean="0"/>
              <a:t>– LESZEK TALKO</a:t>
            </a:r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dirty="0" smtClean="0"/>
          </a:p>
          <a:p>
            <a:pPr algn="ctr"/>
            <a:endParaRPr lang="pl-PL" dirty="0" smtClean="0"/>
          </a:p>
          <a:p>
            <a:pPr algn="ctr"/>
            <a:r>
              <a:rPr lang="pl-PL" dirty="0" smtClean="0"/>
              <a:t>Historia dzieje się w roku 1887 – dwa lata po wydarzeniach, które zostały opisane                       w powieści  H. Sienkiewicza                                      „W pustyni i w puszczy”.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179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619672" y="188913"/>
            <a:ext cx="6192688" cy="122386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pl-PL" b="1" dirty="0" smtClean="0"/>
              <a:t>„KOLOROWY SZALIK” – BARBARA KOSMOWSKA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dirty="0" smtClean="0"/>
          </a:p>
          <a:p>
            <a:pPr marL="0" indent="0" algn="ctr">
              <a:buNone/>
            </a:pPr>
            <a:r>
              <a:rPr lang="pl-PL" dirty="0" smtClean="0"/>
              <a:t>	Do klasy dołączył Nowy. Ma on dziwne ubrania, własne zdania i zwyczaje.                        Jest inny i intrygujący. </a:t>
            </a:r>
            <a:r>
              <a:rPr lang="pl-PL" dirty="0"/>
              <a:t> </a:t>
            </a:r>
            <a:r>
              <a:rPr lang="pl-PL" dirty="0" smtClean="0"/>
              <a:t>                                 </a:t>
            </a:r>
          </a:p>
          <a:p>
            <a:pPr marL="0" indent="0" algn="ctr">
              <a:buNone/>
            </a:pPr>
            <a:r>
              <a:rPr lang="pl-PL" dirty="0" smtClean="0"/>
              <a:t>Wcale nie zabiega o przyjaźń.                       Niełatwo jest go rozgryźć…  </a:t>
            </a:r>
          </a:p>
          <a:p>
            <a:pPr marL="0" indent="0" algn="ctr">
              <a:buNone/>
            </a:pPr>
            <a:r>
              <a:rPr lang="pl-PL" dirty="0" smtClean="0"/>
              <a:t>Czy kolegom  i koleżankom uda się to?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9003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79712" y="188913"/>
            <a:ext cx="5328592" cy="129587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pl-PL" b="1" dirty="0" smtClean="0"/>
              <a:t>„TEN GRUBY” – BARBARA CIWONIUK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pl-PL" dirty="0" smtClean="0"/>
          </a:p>
          <a:p>
            <a:pPr marL="0" indent="0" algn="ctr">
              <a:buNone/>
            </a:pPr>
            <a:r>
              <a:rPr lang="pl-PL" dirty="0" smtClean="0"/>
              <a:t>Życie Jacka to pasmo nieszczęść  i niepowodzeń: w szkole dręczą go koledzy,  w dodatku                       nie daje mu spokoju znerwicowana                                               i nadopiekuńcza mama.  </a:t>
            </a:r>
          </a:p>
          <a:p>
            <a:pPr marL="0" indent="0" algn="ctr">
              <a:buNone/>
            </a:pPr>
            <a:r>
              <a:rPr lang="pl-PL" dirty="0" smtClean="0"/>
              <a:t>Pewnego dnia po kolejnym pobiciu postanawia wziąć sprawy w swoje ręce i po raz pierwszy powiedzieć matce „nie”.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8965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835696" y="260648"/>
            <a:ext cx="6408712" cy="122413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pl-PL" b="1" dirty="0" smtClean="0"/>
              <a:t>„IGOR” </a:t>
            </a:r>
            <a:br>
              <a:rPr lang="pl-PL" b="1" dirty="0" smtClean="0"/>
            </a:br>
            <a:r>
              <a:rPr lang="pl-PL" b="1" dirty="0" smtClean="0"/>
              <a:t>– BARBARA CIWONIUK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pl-PL" dirty="0" smtClean="0"/>
          </a:p>
          <a:p>
            <a:pPr marL="0" indent="0" algn="ctr">
              <a:buNone/>
            </a:pPr>
            <a:r>
              <a:rPr lang="pl-PL" dirty="0" smtClean="0"/>
              <a:t>Igor – gimnazjalista -  nękany jest przez bandę    w szkole. Ma dysleksję, ojciec go zostawił. </a:t>
            </a:r>
          </a:p>
          <a:p>
            <a:pPr marL="0" indent="0" algn="ctr">
              <a:buNone/>
            </a:pPr>
            <a:endParaRPr lang="pl-PL" dirty="0" smtClean="0"/>
          </a:p>
          <a:p>
            <a:pPr marL="0" indent="0" algn="ctr">
              <a:buNone/>
            </a:pPr>
            <a:r>
              <a:rPr lang="pl-PL" dirty="0" smtClean="0"/>
              <a:t>Życie bywa trudne, jednak ma przy boku           Selmę, Bzika  i Aleksa                                                        Dzięki nim  radzi sobie  z kłopotami.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1905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42988" y="188913"/>
            <a:ext cx="7777162" cy="122386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pl-PL" b="1" dirty="0" smtClean="0"/>
              <a:t>„OPERACJA BURZOWA CHMURA”</a:t>
            </a:r>
            <a:br>
              <a:rPr lang="pl-PL" b="1" dirty="0" smtClean="0"/>
            </a:br>
            <a:r>
              <a:rPr lang="pl-PL" b="1" dirty="0" smtClean="0"/>
              <a:t>- </a:t>
            </a:r>
            <a:r>
              <a:rPr lang="pl-PL" b="1" dirty="0"/>
              <a:t>JORN LIER HORST 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pl-PL" dirty="0" smtClean="0"/>
              <a:t>	Bohaterowie mają </a:t>
            </a:r>
            <a:r>
              <a:rPr lang="pl-PL" dirty="0"/>
              <a:t>nosa do wyjaśniania </a:t>
            </a:r>
            <a:r>
              <a:rPr lang="pl-PL" dirty="0" smtClean="0"/>
              <a:t>zagadek. </a:t>
            </a:r>
          </a:p>
          <a:p>
            <a:pPr marL="0" indent="0" algn="just">
              <a:buNone/>
            </a:pPr>
            <a:r>
              <a:rPr lang="pl-PL" dirty="0"/>
              <a:t>	</a:t>
            </a:r>
            <a:r>
              <a:rPr lang="pl-PL" dirty="0" smtClean="0"/>
              <a:t>W </a:t>
            </a:r>
            <a:r>
              <a:rPr lang="pl-PL" dirty="0"/>
              <a:t>małym, miłym miasteczku </a:t>
            </a:r>
            <a:r>
              <a:rPr lang="pl-PL" dirty="0" err="1"/>
              <a:t>Elvestad</a:t>
            </a:r>
            <a:r>
              <a:rPr lang="pl-PL" dirty="0"/>
              <a:t> czasami dzieją się dziwne rzeczy. </a:t>
            </a:r>
            <a:endParaRPr lang="pl-PL" dirty="0" smtClean="0"/>
          </a:p>
          <a:p>
            <a:pPr marL="0" indent="0" algn="just">
              <a:buNone/>
            </a:pPr>
            <a:r>
              <a:rPr lang="pl-PL" dirty="0"/>
              <a:t>	</a:t>
            </a:r>
            <a:r>
              <a:rPr lang="pl-PL" dirty="0" smtClean="0"/>
              <a:t>Dwoje </a:t>
            </a:r>
            <a:r>
              <a:rPr lang="pl-PL" dirty="0"/>
              <a:t>młodych detektywów, </a:t>
            </a:r>
            <a:r>
              <a:rPr lang="pl-PL" dirty="0" err="1"/>
              <a:t>Tiril</a:t>
            </a:r>
            <a:r>
              <a:rPr lang="pl-PL" dirty="0"/>
              <a:t> i Oliver, zawsze jest na posterunku i razem ze swoim psem rozwiązują zagadki, z którymi nie mogą poradzić sobie dorośli policjanci.</a:t>
            </a:r>
          </a:p>
        </p:txBody>
      </p:sp>
    </p:spTree>
    <p:extLst>
      <p:ext uri="{BB962C8B-B14F-4D97-AF65-F5344CB8AC3E}">
        <p14:creationId xmlns:p14="http://schemas.microsoft.com/office/powerpoint/2010/main" val="414526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1042988" y="188913"/>
            <a:ext cx="7993508" cy="122386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pl-PL" sz="4000" b="1" dirty="0" smtClean="0"/>
              <a:t>„JOWANKA </a:t>
            </a:r>
            <a:r>
              <a:rPr lang="pl-PL" sz="4000" b="1" dirty="0" smtClean="0"/>
              <a:t>I GANG SPOD </a:t>
            </a:r>
            <a:r>
              <a:rPr lang="pl-PL" sz="4000" b="1" dirty="0" smtClean="0"/>
              <a:t>GILOTYNY”   </a:t>
            </a:r>
            <a:r>
              <a:rPr lang="pl-PL" sz="4000" b="1" dirty="0" smtClean="0"/>
              <a:t>– KATARZYNA WASILKOWSKA</a:t>
            </a:r>
            <a:endParaRPr lang="pl-PL" sz="4000" b="1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sz="half" idx="1"/>
          </p:nvPr>
        </p:nvSpPr>
        <p:spPr>
          <a:xfrm>
            <a:off x="395536" y="1556792"/>
            <a:ext cx="8136904" cy="5184576"/>
          </a:xfrm>
        </p:spPr>
        <p:txBody>
          <a:bodyPr/>
          <a:lstStyle/>
          <a:p>
            <a:pPr marL="457200" lvl="1" indent="0" algn="just">
              <a:buNone/>
            </a:pPr>
            <a:endParaRPr lang="pl-PL" sz="2800" dirty="0" smtClean="0"/>
          </a:p>
          <a:p>
            <a:pPr marL="457200" lvl="1" indent="0" algn="ctr">
              <a:buNone/>
            </a:pPr>
            <a:r>
              <a:rPr lang="pl-PL" sz="2800" dirty="0" smtClean="0"/>
              <a:t>Czy </a:t>
            </a:r>
            <a:r>
              <a:rPr lang="pl-PL" sz="2800" dirty="0"/>
              <a:t>przygoda może czyhać między kolorowymi blokami nowego deweloperskiego osiedla? </a:t>
            </a:r>
            <a:endParaRPr lang="pl-PL" sz="2800" dirty="0" smtClean="0"/>
          </a:p>
          <a:p>
            <a:pPr marL="457200" lvl="1" indent="0" algn="ctr">
              <a:buNone/>
            </a:pPr>
            <a:r>
              <a:rPr lang="pl-PL" sz="2800" dirty="0" smtClean="0"/>
              <a:t>Czy </a:t>
            </a:r>
            <a:r>
              <a:rPr lang="pl-PL" sz="2800" dirty="0"/>
              <a:t>świeżo oddana nowoczesna szkoła może kryć podejrzane tajemnice, być miejscem ostrych potyczek, a czasem nawet obozem przetrwania? </a:t>
            </a:r>
            <a:endParaRPr lang="pl-PL" sz="2800" dirty="0" smtClean="0"/>
          </a:p>
          <a:p>
            <a:pPr marL="457200" lvl="1" indent="0" algn="ctr">
              <a:buNone/>
            </a:pPr>
            <a:r>
              <a:rPr lang="pl-PL" sz="2800" dirty="0" smtClean="0"/>
              <a:t>Czy </a:t>
            </a:r>
            <a:r>
              <a:rPr lang="pl-PL" sz="2800" dirty="0"/>
              <a:t>fajne koleżanki to naprawdę lekarstwo na samotność? </a:t>
            </a:r>
            <a:r>
              <a:rPr lang="pl-PL" sz="2800" dirty="0" smtClean="0"/>
              <a:t>Komu </a:t>
            </a:r>
            <a:r>
              <a:rPr lang="pl-PL" sz="2800" dirty="0"/>
              <a:t>można zaufać?</a:t>
            </a:r>
          </a:p>
        </p:txBody>
      </p:sp>
    </p:spTree>
    <p:extLst>
      <p:ext uri="{BB962C8B-B14F-4D97-AF65-F5344CB8AC3E}">
        <p14:creationId xmlns:p14="http://schemas.microsoft.com/office/powerpoint/2010/main" val="2417454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79712" y="188913"/>
            <a:ext cx="5904656" cy="78263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pl-PL" b="1" dirty="0" smtClean="0"/>
              <a:t>SUZANNE COLLINS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l-PL" b="1" dirty="0" smtClean="0"/>
              <a:t>„IGRZYSKA ŚMIERCI” </a:t>
            </a:r>
            <a:r>
              <a:rPr lang="pl-PL" dirty="0" smtClean="0"/>
              <a:t>– szesnastolatka mieszka z matką i siostrą w najbiedniejszej części nowego państwa. Po śmierci ojca troszczy się o rodzinę. Jest to  walka o przetrwanie …</a:t>
            </a:r>
          </a:p>
          <a:p>
            <a:pPr algn="just"/>
            <a:r>
              <a:rPr lang="pl-PL" b="1" dirty="0" smtClean="0"/>
              <a:t>„W PIERŚCIENIU OGNIA”</a:t>
            </a:r>
          </a:p>
          <a:p>
            <a:pPr algn="just"/>
            <a:r>
              <a:rPr lang="pl-PL" b="1" dirty="0" smtClean="0"/>
              <a:t>„KOSOGŁOS”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78296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07704" y="188913"/>
            <a:ext cx="6408712" cy="122386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pl-PL" b="1" dirty="0" smtClean="0"/>
              <a:t>„NA KOGO WYPADNIE”      – KATHERINE PARKER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sz="2400" dirty="0" smtClean="0"/>
          </a:p>
          <a:p>
            <a:pPr marL="457200" lvl="1" indent="0">
              <a:buNone/>
            </a:pPr>
            <a:r>
              <a:rPr lang="pl-PL" sz="2000" dirty="0" smtClean="0"/>
              <a:t>	</a:t>
            </a:r>
            <a:r>
              <a:rPr lang="pl-PL" sz="2400" dirty="0" err="1" smtClean="0"/>
              <a:t>Amy</a:t>
            </a:r>
            <a:r>
              <a:rPr lang="pl-PL" sz="2400" dirty="0" smtClean="0"/>
              <a:t> </a:t>
            </a:r>
            <a:r>
              <a:rPr lang="pl-PL" sz="2400" dirty="0"/>
              <a:t>i </a:t>
            </a:r>
            <a:r>
              <a:rPr lang="pl-PL" sz="2400" dirty="0" err="1"/>
              <a:t>Lilly</a:t>
            </a:r>
            <a:r>
              <a:rPr lang="pl-PL" sz="2400" dirty="0"/>
              <a:t>, każda z różnych powodów, wyjeżdżają w lecie </a:t>
            </a:r>
            <a:r>
              <a:rPr lang="pl-PL" sz="2400" dirty="0" smtClean="0"/>
              <a:t>do </a:t>
            </a:r>
            <a:r>
              <a:rPr lang="pl-PL" sz="2400" dirty="0"/>
              <a:t>ośrodka badań ornitologicznych, położonego w samym sercu </a:t>
            </a:r>
            <a:r>
              <a:rPr lang="pl-PL" sz="2400" dirty="0" smtClean="0"/>
              <a:t>Gór Kaskadowych</a:t>
            </a:r>
            <a:r>
              <a:rPr lang="pl-PL" sz="2400" dirty="0"/>
              <a:t>. </a:t>
            </a:r>
            <a:endParaRPr lang="pl-PL" sz="2400" dirty="0" smtClean="0"/>
          </a:p>
          <a:p>
            <a:pPr marL="457200" lvl="1" indent="0">
              <a:buNone/>
            </a:pPr>
            <a:r>
              <a:rPr lang="pl-PL" sz="2400" dirty="0" smtClean="0"/>
              <a:t>        Po </a:t>
            </a:r>
            <a:r>
              <a:rPr lang="pl-PL" sz="2400" dirty="0"/>
              <a:t>drodze poznają dwóch </a:t>
            </a:r>
            <a:r>
              <a:rPr lang="pl-PL" sz="2400" dirty="0" smtClean="0"/>
              <a:t>swoich rówieśników</a:t>
            </a:r>
            <a:r>
              <a:rPr lang="pl-PL" sz="2400" dirty="0"/>
              <a:t>, Tima i </a:t>
            </a:r>
            <a:r>
              <a:rPr lang="pl-PL" sz="2400" dirty="0" smtClean="0"/>
              <a:t>Zacha, którzy</a:t>
            </a:r>
            <a:r>
              <a:rPr lang="pl-PL" sz="2400" dirty="0"/>
              <a:t>, podobnie jak </a:t>
            </a:r>
            <a:r>
              <a:rPr lang="pl-PL" sz="2400" dirty="0" smtClean="0"/>
              <a:t>one, postanowili </a:t>
            </a:r>
            <a:r>
              <a:rPr lang="pl-PL" sz="2400" dirty="0"/>
              <a:t>spędzić wakacje </a:t>
            </a:r>
            <a:r>
              <a:rPr lang="pl-PL" sz="2400" dirty="0" smtClean="0"/>
              <a:t>w </a:t>
            </a:r>
            <a:r>
              <a:rPr lang="pl-PL" sz="2400" dirty="0"/>
              <a:t>ten dość nietypowy </a:t>
            </a:r>
            <a:r>
              <a:rPr lang="pl-PL" sz="2400" dirty="0" smtClean="0"/>
              <a:t>sposób. </a:t>
            </a:r>
          </a:p>
          <a:p>
            <a:pPr marL="457200" lvl="1" indent="0">
              <a:buNone/>
            </a:pPr>
            <a:r>
              <a:rPr lang="pl-PL" sz="2400" dirty="0"/>
              <a:t>	</a:t>
            </a:r>
            <a:r>
              <a:rPr lang="pl-PL" sz="2400" dirty="0" smtClean="0"/>
              <a:t>Już </a:t>
            </a:r>
            <a:r>
              <a:rPr lang="pl-PL" sz="2400" dirty="0"/>
              <a:t>pierwszego wieczoru w górach </a:t>
            </a:r>
            <a:r>
              <a:rPr lang="pl-PL" sz="2400" dirty="0" err="1"/>
              <a:t>Amy</a:t>
            </a:r>
            <a:r>
              <a:rPr lang="pl-PL" sz="2400" dirty="0"/>
              <a:t> wpada na </a:t>
            </a:r>
            <a:r>
              <a:rPr lang="pl-PL" sz="2400" dirty="0" smtClean="0"/>
              <a:t>szalony pomysł</a:t>
            </a:r>
            <a:r>
              <a:rPr lang="pl-PL" sz="2400" dirty="0"/>
              <a:t>, który bardzo komplikuje ich życie. </a:t>
            </a:r>
            <a:endParaRPr lang="pl-PL" sz="2400" dirty="0" smtClean="0"/>
          </a:p>
          <a:p>
            <a:pPr marL="457200" lvl="1" indent="0">
              <a:buNone/>
            </a:pPr>
            <a:r>
              <a:rPr lang="pl-PL" sz="2400" dirty="0"/>
              <a:t>	</a:t>
            </a:r>
            <a:r>
              <a:rPr lang="pl-PL" sz="2400" dirty="0" smtClean="0"/>
              <a:t>Czas </a:t>
            </a:r>
            <a:r>
              <a:rPr lang="pl-PL" sz="2400" dirty="0"/>
              <a:t>pokaże, </a:t>
            </a:r>
            <a:r>
              <a:rPr lang="pl-PL" sz="2400" dirty="0" smtClean="0"/>
              <a:t>czy    w </a:t>
            </a:r>
            <a:r>
              <a:rPr lang="pl-PL" sz="2400" dirty="0"/>
              <a:t>sprawach takich jak uczucia </a:t>
            </a:r>
            <a:r>
              <a:rPr lang="pl-PL" sz="2400" dirty="0" smtClean="0"/>
              <a:t>można </a:t>
            </a:r>
            <a:r>
              <a:rPr lang="pl-PL" sz="2400" dirty="0"/>
              <a:t>się zdawać na ślepy traf.</a:t>
            </a:r>
          </a:p>
        </p:txBody>
      </p:sp>
    </p:spTree>
    <p:extLst>
      <p:ext uri="{BB962C8B-B14F-4D97-AF65-F5344CB8AC3E}">
        <p14:creationId xmlns:p14="http://schemas.microsoft.com/office/powerpoint/2010/main" val="3952463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835696" y="260648"/>
            <a:ext cx="6408712" cy="136815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pl-PL" b="1" dirty="0" smtClean="0"/>
              <a:t>„MIŁOŚĆ, PSIAKREW” </a:t>
            </a:r>
            <a:br>
              <a:rPr lang="pl-PL" b="1" dirty="0" smtClean="0"/>
            </a:br>
            <a:r>
              <a:rPr lang="pl-PL" b="1" dirty="0" smtClean="0"/>
              <a:t>– EWA NOWACKA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pl-PL" sz="2000" dirty="0" smtClean="0"/>
              <a:t>	</a:t>
            </a:r>
          </a:p>
          <a:p>
            <a:pPr marL="0" indent="0" algn="just">
              <a:buNone/>
            </a:pPr>
            <a:r>
              <a:rPr lang="pl-PL" sz="2800" dirty="0" smtClean="0"/>
              <a:t>Wiola</a:t>
            </a:r>
            <a:r>
              <a:rPr lang="pl-PL" sz="2800" dirty="0"/>
              <a:t>, uczennica liceum z ambicjami </a:t>
            </a:r>
            <a:r>
              <a:rPr lang="pl-PL" sz="2800" dirty="0" err="1"/>
              <a:t>zostania</a:t>
            </a:r>
            <a:r>
              <a:rPr lang="pl-PL" sz="2800" dirty="0"/>
              <a:t> </a:t>
            </a:r>
            <a:r>
              <a:rPr lang="pl-PL" sz="2800" dirty="0" smtClean="0"/>
              <a:t>aktorką i Daniel, uczeń technikum.</a:t>
            </a:r>
          </a:p>
          <a:p>
            <a:pPr marL="0" indent="0" algn="just">
              <a:buNone/>
            </a:pPr>
            <a:r>
              <a:rPr lang="pl-PL" sz="2800" dirty="0" smtClean="0"/>
              <a:t> 	Wiola </a:t>
            </a:r>
            <a:r>
              <a:rPr lang="pl-PL" sz="2800" dirty="0"/>
              <a:t>i Daniel pokochali się miłością pierwszą </a:t>
            </a:r>
            <a:r>
              <a:rPr lang="pl-PL" sz="2800" dirty="0" smtClean="0"/>
              <a:t>        i </a:t>
            </a:r>
            <a:r>
              <a:rPr lang="pl-PL" sz="2800" dirty="0"/>
              <a:t>gorącą, </a:t>
            </a:r>
            <a:r>
              <a:rPr lang="pl-PL" sz="2800" dirty="0" smtClean="0"/>
              <a:t>wbrew </a:t>
            </a:r>
            <a:r>
              <a:rPr lang="pl-PL" sz="2800" dirty="0"/>
              <a:t>radom rodziców i nakazom rozsądku postanowili  </a:t>
            </a:r>
            <a:r>
              <a:rPr lang="pl-PL" sz="2800" dirty="0" smtClean="0"/>
              <a:t>wziąć </a:t>
            </a:r>
            <a:r>
              <a:rPr lang="pl-PL" sz="2800" dirty="0"/>
              <a:t>ślub. </a:t>
            </a:r>
            <a:endParaRPr lang="pl-PL" sz="2800" dirty="0" smtClean="0"/>
          </a:p>
          <a:p>
            <a:pPr marL="0" indent="0" algn="just">
              <a:buNone/>
            </a:pPr>
            <a:r>
              <a:rPr lang="pl-PL" sz="2800" dirty="0" smtClean="0"/>
              <a:t>	Czy </a:t>
            </a:r>
            <a:r>
              <a:rPr lang="pl-PL" sz="2800" dirty="0"/>
              <a:t>uczucie, które połączyło parę </a:t>
            </a:r>
            <a:r>
              <a:rPr lang="pl-PL" sz="2800" dirty="0" smtClean="0"/>
              <a:t>nastolatków było </a:t>
            </a:r>
            <a:r>
              <a:rPr lang="pl-PL" sz="2800" dirty="0"/>
              <a:t>miłością na wieki, czy tylko przelotnym zauroczeniem,  </a:t>
            </a:r>
            <a:r>
              <a:rPr lang="pl-PL" sz="2800" dirty="0" smtClean="0"/>
              <a:t>fascynacją</a:t>
            </a:r>
            <a:r>
              <a:rPr lang="pl-PL" sz="2800" dirty="0"/>
              <a:t>?</a:t>
            </a:r>
            <a:endParaRPr lang="pl-PL" sz="2800" dirty="0" smtClean="0"/>
          </a:p>
          <a:p>
            <a:pPr marL="0" indent="0">
              <a:buNone/>
            </a:pPr>
            <a:r>
              <a:rPr lang="pl-PL" dirty="0"/>
              <a:t> </a:t>
            </a:r>
            <a:r>
              <a:rPr lang="pl-PL" dirty="0" smtClean="0"/>
              <a:t>                   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41374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17246" y="332656"/>
            <a:ext cx="6480720" cy="121468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pl-PL" b="1" dirty="0" smtClean="0"/>
              <a:t>„ZOSTAŃ, JEŚLI KOCHASZ” – GAYLE FORMAN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pl-PL" dirty="0" smtClean="0"/>
              <a:t>	</a:t>
            </a:r>
          </a:p>
          <a:p>
            <a:pPr marL="0" indent="0" algn="just">
              <a:buNone/>
            </a:pPr>
            <a:r>
              <a:rPr lang="pl-PL" dirty="0"/>
              <a:t>	</a:t>
            </a:r>
            <a:r>
              <a:rPr lang="pl-PL" dirty="0" smtClean="0"/>
              <a:t>Mia traci wszystko. W tragicznym wypadku zginęli jej najbliżsi. On sama trwa w stanie dziwnego zawieszenia. Musi podjąć decyzję, czy walczyć o odzyskanie przytomności, czy też poddać się i umrzeć …</a:t>
            </a:r>
          </a:p>
          <a:p>
            <a:pPr marL="0" indent="0" algn="just">
              <a:buNone/>
            </a:pPr>
            <a:r>
              <a:rPr lang="pl-PL" dirty="0" smtClean="0"/>
              <a:t>	To poruszająca książka o dającej wsparcie rodzinie.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7799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6552728" cy="136815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pl-PL" b="1" dirty="0" smtClean="0"/>
              <a:t>„WRÓĆ, JEŚLI PAMIĘTASZ” – GAYLE FORMAN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pl-PL" dirty="0" smtClean="0"/>
              <a:t>	</a:t>
            </a:r>
          </a:p>
          <a:p>
            <a:pPr marL="0" indent="0" algn="just">
              <a:buNone/>
            </a:pPr>
            <a:r>
              <a:rPr lang="pl-PL" dirty="0"/>
              <a:t>	</a:t>
            </a:r>
            <a:r>
              <a:rPr lang="pl-PL" dirty="0" smtClean="0"/>
              <a:t>Minęły trzy lata od wypadku, który zmienił życie Mii. Obudziła się ze śpiączki, ale zniknęła z życia Adama. Teraz żyją osobno po dwóch stronach Ameryki. Ona jako wschodząca gwiazda wśród wiolonczelistek, on jako rockman, idol nastolatek. Pewnego dnia los daje im druga szansę.</a:t>
            </a: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0842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42988" y="188913"/>
            <a:ext cx="7777162" cy="1367879"/>
          </a:xfrm>
          <a:gradFill flip="none" rotWithShape="1">
            <a:gsLst>
              <a:gs pos="0">
                <a:srgbClr val="FFEFD1"/>
              </a:gs>
              <a:gs pos="54000">
                <a:srgbClr val="F0EBD5"/>
              </a:gs>
              <a:gs pos="100000">
                <a:srgbClr val="D1C39F"/>
              </a:gs>
            </a:gsLst>
            <a:lin ang="5400000" scaled="0"/>
            <a:tileRect/>
          </a:gradFill>
        </p:spPr>
        <p:txBody>
          <a:bodyPr/>
          <a:lstStyle/>
          <a:p>
            <a:r>
              <a:rPr lang="pl-PL" b="1" dirty="0" smtClean="0">
                <a:solidFill>
                  <a:schemeClr val="tx1"/>
                </a:solidFill>
              </a:rPr>
              <a:t>„ZŁA DZIEWCZYNA” </a:t>
            </a:r>
            <a:br>
              <a:rPr lang="pl-PL" b="1" dirty="0" smtClean="0">
                <a:solidFill>
                  <a:schemeClr val="tx1"/>
                </a:solidFill>
              </a:rPr>
            </a:br>
            <a:r>
              <a:rPr lang="pl-PL" b="1" dirty="0" smtClean="0">
                <a:solidFill>
                  <a:schemeClr val="tx1"/>
                </a:solidFill>
              </a:rPr>
              <a:t>– BEATA OSTROWICKA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28774"/>
            <a:ext cx="8229600" cy="4968577"/>
          </a:xfrm>
        </p:spPr>
        <p:txBody>
          <a:bodyPr/>
          <a:lstStyle/>
          <a:p>
            <a:pPr marL="0" indent="0">
              <a:buNone/>
            </a:pPr>
            <a:endParaRPr lang="pl-PL" dirty="0" smtClean="0"/>
          </a:p>
          <a:p>
            <a:pPr marL="0" indent="0" algn="just">
              <a:buNone/>
            </a:pPr>
            <a:r>
              <a:rPr lang="pl-PL" sz="2000" dirty="0" smtClean="0"/>
              <a:t>	</a:t>
            </a:r>
            <a:r>
              <a:rPr lang="pl-PL" sz="2000" dirty="0" err="1" smtClean="0"/>
              <a:t>Marcyśka</a:t>
            </a:r>
            <a:r>
              <a:rPr lang="pl-PL" sz="2000" dirty="0" smtClean="0"/>
              <a:t> </a:t>
            </a:r>
            <a:r>
              <a:rPr lang="pl-PL" sz="2000" dirty="0"/>
              <a:t>jest licealistką, szarą myszką, która przyjechała do Krakowa ze wsi i nie do końca umie się w nim odnaleźć. </a:t>
            </a:r>
            <a:endParaRPr lang="pl-PL" sz="2000" dirty="0" smtClean="0"/>
          </a:p>
          <a:p>
            <a:pPr marL="0" indent="0" algn="just">
              <a:buNone/>
            </a:pPr>
            <a:r>
              <a:rPr lang="pl-PL" sz="2000" dirty="0" smtClean="0"/>
              <a:t>	Kiedy </a:t>
            </a:r>
            <a:r>
              <a:rPr lang="pl-PL" sz="2000" dirty="0"/>
              <a:t>dostaje mieszkanie po ciotce, wbrew decyzji najbliższych zaczyna mieszkać w nim sama. Jej nową rodziną zostaje Aśka (specjalistka od kłopotów) i jej kumple… </a:t>
            </a:r>
            <a:endParaRPr lang="pl-PL" sz="2000" dirty="0" smtClean="0"/>
          </a:p>
          <a:p>
            <a:pPr marL="0" indent="0" algn="just">
              <a:buNone/>
            </a:pPr>
            <a:r>
              <a:rPr lang="pl-PL" sz="2000" dirty="0" smtClean="0"/>
              <a:t>	Marcysia </a:t>
            </a:r>
            <a:r>
              <a:rPr lang="pl-PL" sz="2000" dirty="0"/>
              <a:t>szybko zauważa, że żarty się skończyły i teraz tylko od niej zależy, jak potoczy się jej dalsze życie. Czy od nastolatki można oczekiwać odpowiedzialnych, dojrzałych decyzji? A gdy nie wszystkie są trafione, czy to oznacza, że jest po prostu złą dziewczyną? </a:t>
            </a:r>
            <a:endParaRPr lang="pl-PL" sz="2000" dirty="0" smtClean="0"/>
          </a:p>
          <a:p>
            <a:pPr marL="0" indent="0" algn="just">
              <a:buNone/>
            </a:pPr>
            <a:r>
              <a:rPr lang="pl-PL" sz="2000" dirty="0"/>
              <a:t>	</a:t>
            </a:r>
            <a:r>
              <a:rPr lang="pl-PL" sz="2000" dirty="0" smtClean="0"/>
              <a:t>Dawna </a:t>
            </a:r>
            <a:r>
              <a:rPr lang="pl-PL" sz="2000" dirty="0" err="1"/>
              <a:t>Marcyśka</a:t>
            </a:r>
            <a:r>
              <a:rPr lang="pl-PL" sz="2000" dirty="0"/>
              <a:t> zdecydowanie powiedziałaby, że tak, ale ta obecna nie jest już tego taka pewna. </a:t>
            </a:r>
            <a:endParaRPr lang="pl-PL" sz="2000" dirty="0" smtClean="0"/>
          </a:p>
          <a:p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3742448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42988" y="188913"/>
            <a:ext cx="7777162" cy="122386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pl-PL" b="1" dirty="0" smtClean="0"/>
              <a:t>„OPERACJA CZŁOWIEK W CZERNI”</a:t>
            </a:r>
            <a:br>
              <a:rPr lang="pl-PL" b="1" dirty="0" smtClean="0"/>
            </a:br>
            <a:r>
              <a:rPr lang="pl-PL" b="1" dirty="0" smtClean="0"/>
              <a:t>- </a:t>
            </a:r>
            <a:r>
              <a:rPr lang="pl-PL" b="1" dirty="0"/>
              <a:t>JORN LIER HORST 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pl-PL" dirty="0" smtClean="0"/>
              <a:t>	Druga </a:t>
            </a:r>
            <a:r>
              <a:rPr lang="pl-PL" dirty="0"/>
              <a:t>część detektywistycznej serii dla dzieci. Pośrodku ścieżki ktoś wykopał dużą, głęboką dziurę. Oliver nie zauważa jej na czas </a:t>
            </a:r>
            <a:r>
              <a:rPr lang="pl-PL" dirty="0" smtClean="0"/>
              <a:t>                  i </a:t>
            </a:r>
            <a:r>
              <a:rPr lang="pl-PL" dirty="0"/>
              <a:t>przelatuje przez kierownicę roweru. Kto zniszczył ścieżkę i dlaczego? </a:t>
            </a:r>
            <a:endParaRPr lang="pl-PL" dirty="0" smtClean="0"/>
          </a:p>
          <a:p>
            <a:pPr marL="0" indent="0" algn="just">
              <a:buNone/>
            </a:pPr>
            <a:r>
              <a:rPr lang="pl-PL" dirty="0"/>
              <a:t>	</a:t>
            </a:r>
            <a:r>
              <a:rPr lang="pl-PL" dirty="0" smtClean="0"/>
              <a:t>W </a:t>
            </a:r>
            <a:r>
              <a:rPr lang="pl-PL" dirty="0"/>
              <a:t>trakcie śledztwa </a:t>
            </a:r>
            <a:r>
              <a:rPr lang="pl-PL" dirty="0" err="1"/>
              <a:t>Tiril</a:t>
            </a:r>
            <a:r>
              <a:rPr lang="pl-PL" dirty="0"/>
              <a:t> i Olivera pojawia się także stara mapa z dziwnymi znakami</a:t>
            </a:r>
            <a:r>
              <a:rPr lang="pl-PL" dirty="0" smtClean="0"/>
              <a:t>.</a:t>
            </a:r>
          </a:p>
          <a:p>
            <a:pPr marL="0" indent="0" algn="just">
              <a:buNone/>
            </a:pPr>
            <a:r>
              <a:rPr lang="pl-PL" dirty="0"/>
              <a:t>	</a:t>
            </a:r>
            <a:r>
              <a:rPr lang="pl-PL" dirty="0" smtClean="0"/>
              <a:t> </a:t>
            </a:r>
            <a:r>
              <a:rPr lang="pl-PL" dirty="0"/>
              <a:t>Czy parze młodych detektywów uda się rozwiązać zagadkę?</a:t>
            </a:r>
          </a:p>
        </p:txBody>
      </p:sp>
    </p:spTree>
    <p:extLst>
      <p:ext uri="{BB962C8B-B14F-4D97-AF65-F5344CB8AC3E}">
        <p14:creationId xmlns:p14="http://schemas.microsoft.com/office/powerpoint/2010/main" val="110638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691680" y="188913"/>
            <a:ext cx="6984776" cy="136787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pl-PL" sz="3600" b="1" dirty="0" smtClean="0"/>
              <a:t/>
            </a:r>
            <a:br>
              <a:rPr lang="pl-PL" sz="3600" b="1" dirty="0" smtClean="0"/>
            </a:br>
            <a:r>
              <a:rPr lang="pl-PL" sz="3600" b="1" dirty="0" smtClean="0"/>
              <a:t>„ANTYKWARIAT POD BŁĘKITNYM LUSTREM” </a:t>
            </a:r>
            <a:r>
              <a:rPr lang="pl-PL" sz="3600" b="1" dirty="0"/>
              <a:t>- MARTIN WIDMRK</a:t>
            </a:r>
            <a:br>
              <a:rPr lang="pl-PL" sz="3600" b="1" dirty="0"/>
            </a:br>
            <a:endParaRPr lang="pl-PL" sz="36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pl-PL" dirty="0" smtClean="0"/>
          </a:p>
          <a:p>
            <a:pPr marL="0" indent="0" algn="just">
              <a:buNone/>
            </a:pPr>
            <a:r>
              <a:rPr lang="pl-PL" dirty="0" smtClean="0"/>
              <a:t>	Bohater ma na imię Dawid. Jest trzynastolatkiem, który wplątany zostaje w intrygę.  W książce pojawia się również tajemnica, wielka przygoda i … uczucie.</a:t>
            </a:r>
          </a:p>
        </p:txBody>
      </p:sp>
    </p:spTree>
    <p:extLst>
      <p:ext uri="{BB962C8B-B14F-4D97-AF65-F5344CB8AC3E}">
        <p14:creationId xmlns:p14="http://schemas.microsoft.com/office/powerpoint/2010/main" val="137251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42988" y="188913"/>
            <a:ext cx="7777162" cy="1151855"/>
          </a:xfrm>
          <a:gradFill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16200000" scaled="1"/>
          </a:gradFill>
        </p:spPr>
        <p:txBody>
          <a:bodyPr/>
          <a:lstStyle/>
          <a:p>
            <a:r>
              <a:rPr lang="pl-PL" b="1" dirty="0" smtClean="0">
                <a:solidFill>
                  <a:schemeClr val="tx1"/>
                </a:solidFill>
              </a:rPr>
              <a:t>„TRZYNASTY GOŚĆ” </a:t>
            </a:r>
            <a:br>
              <a:rPr lang="pl-PL" b="1" dirty="0" smtClean="0">
                <a:solidFill>
                  <a:schemeClr val="tx1"/>
                </a:solidFill>
              </a:rPr>
            </a:br>
            <a:r>
              <a:rPr lang="pl-PL" b="1" dirty="0" smtClean="0">
                <a:solidFill>
                  <a:schemeClr val="tx1"/>
                </a:solidFill>
              </a:rPr>
              <a:t>– MARTIN WIDMARK</a:t>
            </a:r>
            <a:endParaRPr lang="pl-PL" b="1" dirty="0">
              <a:solidFill>
                <a:schemeClr val="tx1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pl-PL" dirty="0" smtClean="0"/>
          </a:p>
          <a:p>
            <a:pPr marL="0" indent="0" algn="just">
              <a:buNone/>
            </a:pPr>
            <a:r>
              <a:rPr lang="pl-PL" dirty="0" smtClean="0"/>
              <a:t>	Książki o Dawidzie i Larisie spodobają się wszystkim tym, którzy są miłośnikami            „Biura detektywistycznego </a:t>
            </a:r>
            <a:r>
              <a:rPr lang="pl-PL" dirty="0" err="1" smtClean="0"/>
              <a:t>Lassego</a:t>
            </a:r>
            <a:r>
              <a:rPr lang="pl-PL" dirty="0" smtClean="0"/>
              <a:t> i Mai”.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74332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691680" y="188913"/>
            <a:ext cx="7128470" cy="115185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pl-PL" b="1" dirty="0" smtClean="0"/>
              <a:t>SERIA: AMELIA I KUBA </a:t>
            </a:r>
            <a:br>
              <a:rPr lang="pl-PL" b="1" dirty="0" smtClean="0"/>
            </a:br>
            <a:r>
              <a:rPr lang="pl-PL" b="1" dirty="0" smtClean="0"/>
              <a:t>- RAFAŁ KOSIK 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497388"/>
          </a:xfrm>
        </p:spPr>
        <p:txBody>
          <a:bodyPr/>
          <a:lstStyle/>
          <a:p>
            <a:pPr algn="just"/>
            <a:r>
              <a:rPr lang="pl-PL" b="1" dirty="0" smtClean="0"/>
              <a:t>„NOWA SZKOŁA”</a:t>
            </a:r>
          </a:p>
          <a:p>
            <a:pPr algn="just"/>
            <a:r>
              <a:rPr lang="pl-PL" b="1" dirty="0" smtClean="0"/>
              <a:t>„GODZINA DUCHÓW”</a:t>
            </a:r>
          </a:p>
          <a:p>
            <a:pPr marL="0" indent="0" algn="just">
              <a:buNone/>
            </a:pPr>
            <a:endParaRPr lang="pl-PL" b="1" dirty="0" smtClean="0"/>
          </a:p>
          <a:p>
            <a:pPr algn="r">
              <a:buFont typeface="Wingdings" panose="05000000000000000000" pitchFamily="2" charset="2"/>
              <a:buChar char="Ø"/>
            </a:pPr>
            <a:r>
              <a:rPr lang="pl-PL" dirty="0" smtClean="0"/>
              <a:t>Świetna </a:t>
            </a:r>
            <a:r>
              <a:rPr lang="pl-PL" dirty="0" smtClean="0"/>
              <a:t>akcja i szalony humor</a:t>
            </a:r>
          </a:p>
          <a:p>
            <a:pPr algn="r">
              <a:buFont typeface="Wingdings" panose="05000000000000000000" pitchFamily="2" charset="2"/>
              <a:buChar char="Ø"/>
            </a:pPr>
            <a:r>
              <a:rPr lang="pl-PL" dirty="0" smtClean="0"/>
              <a:t>Bohaterowie mają 11 lat ….</a:t>
            </a:r>
          </a:p>
          <a:p>
            <a:pPr algn="just"/>
            <a:endParaRPr lang="pl-PL" dirty="0"/>
          </a:p>
          <a:p>
            <a:pPr marL="0" indent="0" algn="just">
              <a:buNone/>
            </a:pPr>
            <a:r>
              <a:rPr lang="pl-PL" dirty="0"/>
              <a:t> </a:t>
            </a:r>
            <a:r>
              <a:rPr lang="pl-PL" sz="1000" dirty="0"/>
              <a:t>http://rafalkosik.com/category/powiesci/amelia-i-kuba/</a:t>
            </a:r>
          </a:p>
        </p:txBody>
      </p:sp>
    </p:spTree>
    <p:extLst>
      <p:ext uri="{BB962C8B-B14F-4D97-AF65-F5344CB8AC3E}">
        <p14:creationId xmlns:p14="http://schemas.microsoft.com/office/powerpoint/2010/main" val="355939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691680" y="548680"/>
            <a:ext cx="6192688" cy="129587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pl-PL" b="1" dirty="0" smtClean="0"/>
              <a:t>„DALEKI REJS”</a:t>
            </a:r>
            <a:br>
              <a:rPr lang="pl-PL" b="1" dirty="0" smtClean="0"/>
            </a:br>
            <a:r>
              <a:rPr lang="pl-PL" b="1" dirty="0" smtClean="0"/>
              <a:t>- ANNA ONICHIMOWSKA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05022" y="1556792"/>
            <a:ext cx="8229600" cy="4497388"/>
          </a:xfrm>
        </p:spPr>
        <p:txBody>
          <a:bodyPr/>
          <a:lstStyle/>
          <a:p>
            <a:pPr algn="ctr"/>
            <a:endParaRPr lang="pl-PL" dirty="0" smtClean="0"/>
          </a:p>
          <a:p>
            <a:pPr algn="ctr"/>
            <a:endParaRPr lang="pl-PL" dirty="0"/>
          </a:p>
          <a:p>
            <a:pPr algn="ctr"/>
            <a:r>
              <a:rPr lang="pl-PL" dirty="0" smtClean="0"/>
              <a:t>Paweł tęskni za tatą , tajemniczy list wywraca</a:t>
            </a:r>
          </a:p>
          <a:p>
            <a:pPr marL="0" indent="0" algn="ctr">
              <a:buNone/>
            </a:pPr>
            <a:r>
              <a:rPr lang="pl-PL" dirty="0" smtClean="0"/>
              <a:t> jego życie do góry </a:t>
            </a:r>
            <a:r>
              <a:rPr lang="pl-PL" dirty="0" smtClean="0"/>
              <a:t>nogami …</a:t>
            </a:r>
            <a:endParaRPr lang="pl-PL" dirty="0" smtClean="0"/>
          </a:p>
          <a:p>
            <a:pPr marL="0" indent="0" algn="just">
              <a:buNone/>
            </a:pPr>
            <a:endParaRPr lang="pl-PL" dirty="0" smtClean="0"/>
          </a:p>
          <a:p>
            <a:pPr marL="0" indent="0" algn="just">
              <a:buNone/>
            </a:pPr>
            <a:endParaRPr lang="pl-PL" dirty="0"/>
          </a:p>
          <a:p>
            <a:pPr marL="0" indent="0" algn="just">
              <a:buNone/>
            </a:pPr>
            <a:endParaRPr lang="pl-PL" dirty="0"/>
          </a:p>
          <a:p>
            <a:pPr marL="0" indent="0" algn="just">
              <a:buNone/>
            </a:pPr>
            <a:r>
              <a:rPr lang="pl-PL" sz="1200" dirty="0"/>
              <a:t>http://mamaczyta.pl/raczej-na-powaznie/poplynmy-w-daleki-rejs</a:t>
            </a:r>
          </a:p>
          <a:p>
            <a:pPr marL="0" indent="0" algn="just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8459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331640" y="620688"/>
            <a:ext cx="7056784" cy="115185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pl-PL" b="1" dirty="0" smtClean="0"/>
              <a:t>SERIA: NA TROPIE SENSACJI</a:t>
            </a:r>
            <a:br>
              <a:rPr lang="pl-PL" b="1" dirty="0" smtClean="0"/>
            </a:br>
            <a:r>
              <a:rPr lang="pl-PL" b="1" dirty="0" smtClean="0"/>
              <a:t>- P.D. BACCALARIO, A. GATTI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pl-PL" b="1" dirty="0" smtClean="0"/>
          </a:p>
          <a:p>
            <a:pPr marL="0" indent="0" algn="ctr">
              <a:buNone/>
            </a:pPr>
            <a:endParaRPr lang="pl-PL" b="1" dirty="0" smtClean="0"/>
          </a:p>
          <a:p>
            <a:pPr marL="0" indent="0" algn="ctr">
              <a:buNone/>
            </a:pPr>
            <a:r>
              <a:rPr lang="pl-PL" b="1" dirty="0" smtClean="0"/>
              <a:t>	„Skradziony obraz” – </a:t>
            </a:r>
            <a:r>
              <a:rPr lang="pl-PL" dirty="0" smtClean="0"/>
              <a:t>to pasjonująca kryminalna historia</a:t>
            </a:r>
            <a:r>
              <a:rPr lang="pl-PL" dirty="0"/>
              <a:t>,</a:t>
            </a:r>
            <a:r>
              <a:rPr lang="pl-PL" dirty="0" smtClean="0"/>
              <a:t> detektywi i   zagadka             nie do rozwiązania.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1810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331640" y="188913"/>
            <a:ext cx="7056784" cy="122386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pl-PL" b="1" dirty="0" smtClean="0"/>
              <a:t>SERIA: MAGICZNE DRZEWO </a:t>
            </a:r>
            <a:br>
              <a:rPr lang="pl-PL" b="1" dirty="0" smtClean="0"/>
            </a:br>
            <a:r>
              <a:rPr lang="pl-PL" b="1" dirty="0" smtClean="0"/>
              <a:t>– ANDRZEJ MALESZKA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b="1" dirty="0" smtClean="0"/>
              <a:t>„Świat ogromnych”</a:t>
            </a:r>
          </a:p>
          <a:p>
            <a:endParaRPr lang="pl-PL" sz="2400" dirty="0" smtClean="0"/>
          </a:p>
          <a:p>
            <a:pPr marL="0" indent="0" algn="ctr">
              <a:buNone/>
            </a:pPr>
            <a:r>
              <a:rPr lang="pl-PL" sz="2800" dirty="0" err="1" smtClean="0"/>
              <a:t>Alik</a:t>
            </a:r>
            <a:r>
              <a:rPr lang="pl-PL" sz="2800" dirty="0" smtClean="0"/>
              <a:t> </a:t>
            </a:r>
            <a:r>
              <a:rPr lang="pl-PL" sz="2800" dirty="0"/>
              <a:t>i Idalia zostają przeniesieni </a:t>
            </a:r>
            <a:r>
              <a:rPr lang="pl-PL" sz="2800" dirty="0" smtClean="0"/>
              <a:t>do </a:t>
            </a:r>
            <a:r>
              <a:rPr lang="pl-PL" sz="2800" dirty="0"/>
              <a:t>Świata Ogromnych.  </a:t>
            </a:r>
            <a:r>
              <a:rPr lang="pl-PL" sz="2800" dirty="0" smtClean="0"/>
              <a:t>              Muszą </a:t>
            </a:r>
            <a:r>
              <a:rPr lang="pl-PL" sz="2800" dirty="0"/>
              <a:t>mieszkać w domu </a:t>
            </a:r>
            <a:r>
              <a:rPr lang="pl-PL" sz="2800" dirty="0" smtClean="0"/>
              <a:t>olbrzymów i </a:t>
            </a:r>
            <a:r>
              <a:rPr lang="pl-PL" sz="2800" dirty="0"/>
              <a:t>chodzić do szkoły </a:t>
            </a:r>
            <a:r>
              <a:rPr lang="pl-PL" sz="2800" dirty="0" smtClean="0"/>
              <a:t>                      z pięciometrowymi   dziećmi</a:t>
            </a:r>
            <a:r>
              <a:rPr lang="pl-PL" sz="2800" dirty="0"/>
              <a:t>. Są jedynymi małymi istotami  </a:t>
            </a:r>
            <a:r>
              <a:rPr lang="pl-PL" sz="2800" dirty="0" smtClean="0"/>
              <a:t>  w </a:t>
            </a:r>
            <a:r>
              <a:rPr lang="pl-PL" sz="2800" dirty="0"/>
              <a:t>świecie, gdzie wszystko jest ogromne, </a:t>
            </a:r>
            <a:r>
              <a:rPr lang="pl-PL" sz="2800" dirty="0" smtClean="0"/>
              <a:t>               a </a:t>
            </a:r>
            <a:r>
              <a:rPr lang="pl-PL" sz="2800" dirty="0"/>
              <a:t>każdy chce być jeszcze </a:t>
            </a:r>
            <a:r>
              <a:rPr lang="pl-PL" sz="2800" dirty="0" smtClean="0"/>
              <a:t>większy</a:t>
            </a:r>
            <a:r>
              <a:rPr lang="pl-PL" sz="2800" dirty="0"/>
              <a:t>.</a:t>
            </a:r>
            <a:r>
              <a:rPr lang="pl-PL" sz="2800" dirty="0" smtClean="0"/>
              <a:t>                                        By </a:t>
            </a:r>
            <a:r>
              <a:rPr lang="pl-PL" sz="2800" dirty="0"/>
              <a:t>ich uratować, Kuki, </a:t>
            </a:r>
            <a:r>
              <a:rPr lang="pl-PL" sz="2800" dirty="0" err="1"/>
              <a:t>Gabi</a:t>
            </a:r>
            <a:r>
              <a:rPr lang="pl-PL" sz="2800" dirty="0"/>
              <a:t> i mówiący pies </a:t>
            </a:r>
            <a:r>
              <a:rPr lang="pl-PL" sz="2800" dirty="0" smtClean="0"/>
              <a:t>Budyń,                                      wyruszają </a:t>
            </a:r>
            <a:r>
              <a:rPr lang="pl-PL" sz="2800" dirty="0"/>
              <a:t>do Świata Ogromnych.</a:t>
            </a:r>
          </a:p>
        </p:txBody>
      </p:sp>
    </p:spTree>
    <p:extLst>
      <p:ext uri="{BB962C8B-B14F-4D97-AF65-F5344CB8AC3E}">
        <p14:creationId xmlns:p14="http://schemas.microsoft.com/office/powerpoint/2010/main" val="346587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1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Prezentacja2</Template>
  <TotalTime>1762</TotalTime>
  <Words>655</Words>
  <Application>Microsoft Office PowerPoint</Application>
  <PresentationFormat>Pokaz na ekranie (4:3)</PresentationFormat>
  <Paragraphs>123</Paragraphs>
  <Slides>26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26</vt:i4>
      </vt:variant>
    </vt:vector>
  </HeadingPairs>
  <TitlesOfParts>
    <vt:vector size="27" baseType="lpstr">
      <vt:lpstr>Presentation1</vt:lpstr>
      <vt:lpstr>„KSIĄŻKI  NASZYCH MARZEŃ”</vt:lpstr>
      <vt:lpstr>„OPERACJA BURZOWA CHMURA” - JORN LIER HORST </vt:lpstr>
      <vt:lpstr>„OPERACJA CZŁOWIEK W CZERNI” - JORN LIER HORST </vt:lpstr>
      <vt:lpstr> „ANTYKWARIAT POD BŁĘKITNYM LUSTREM” - MARTIN WIDMRK </vt:lpstr>
      <vt:lpstr>„TRZYNASTY GOŚĆ”  – MARTIN WIDMARK</vt:lpstr>
      <vt:lpstr>SERIA: AMELIA I KUBA  - RAFAŁ KOSIK </vt:lpstr>
      <vt:lpstr>„DALEKI REJS” - ANNA ONICHIMOWSKA</vt:lpstr>
      <vt:lpstr>SERIA: NA TROPIE SENSACJI - P.D. BACCALARIO, A. GATTI</vt:lpstr>
      <vt:lpstr>SERIA: MAGICZNE DRZEWO  – ANDRZEJ MALESZKA</vt:lpstr>
      <vt:lpstr>KLUB POSZUKIWACZY PRZYGÓD – AGNIESZKA STELMASZYK</vt:lpstr>
      <vt:lpstr>„ZEZIA, GILER I OCZAK” - Agnieszka Chylińska</vt:lpstr>
      <vt:lpstr>SERIA: FELIX, NET I NIKA  – RAFAŁ KOSIK</vt:lpstr>
      <vt:lpstr>SERIA: KRONIKI ARCHEO – AGNIESZKA STELMASZYK</vt:lpstr>
      <vt:lpstr> Seria: TERRA INCOGNITA- AGNIESZKA STELMASZYK </vt:lpstr>
      <vt:lpstr>„MARCEL I ZAGADKA PRADZIADKA” – ANNA BODEREK-POCHEĆ</vt:lpstr>
      <vt:lpstr>„STAŚ I NEL.  ZAGINIONY KLEJNOT INDII”  – LESZEK TALKO</vt:lpstr>
      <vt:lpstr>„KOLOROWY SZALIK” – BARBARA KOSMOWSKA</vt:lpstr>
      <vt:lpstr>„TEN GRUBY” – BARBARA CIWONIUK</vt:lpstr>
      <vt:lpstr>„IGOR”  – BARBARA CIWONIUK</vt:lpstr>
      <vt:lpstr>„JOWANKA I GANG SPOD GILOTYNY”   – KATARZYNA WASILKOWSKA</vt:lpstr>
      <vt:lpstr>SUZANNE COLLINS</vt:lpstr>
      <vt:lpstr>„NA KOGO WYPADNIE”      – KATHERINE PARKER</vt:lpstr>
      <vt:lpstr>„MIŁOŚĆ, PSIAKREW”  – EWA NOWACKA</vt:lpstr>
      <vt:lpstr>„ZOSTAŃ, JEŚLI KOCHASZ” – GAYLE FORMAN</vt:lpstr>
      <vt:lpstr>„WRÓĆ, JEŚLI PAMIĘTASZ” – GAYLE FORMAN</vt:lpstr>
      <vt:lpstr>„ZŁA DZIEWCZYNA”  – BEATA OSTROWICKA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Nauczyciel</dc:creator>
  <cp:lastModifiedBy>Nauczyciel</cp:lastModifiedBy>
  <cp:revision>81</cp:revision>
  <dcterms:created xsi:type="dcterms:W3CDTF">2015-12-16T07:14:24Z</dcterms:created>
  <dcterms:modified xsi:type="dcterms:W3CDTF">2017-01-12T11:14:39Z</dcterms:modified>
</cp:coreProperties>
</file>